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Russo One" panose="020B0604020202020204" charset="0"/>
      <p:regular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Bebas Neue" panose="020B0604020202020204" charset="0"/>
      <p:regular r:id="rId33"/>
    </p:embeddedFont>
    <p:embeddedFont>
      <p:font typeface="Anaheim" panose="020B0604020202020204" charset="0"/>
      <p:regular r:id="rId34"/>
    </p:embeddedFont>
    <p:embeddedFont>
      <p:font typeface="Marcellus" panose="020B0604020202020204" charset="0"/>
      <p:regular r:id="rId35"/>
    </p:embeddedFont>
    <p:embeddedFont>
      <p:font typeface="Josefin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8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pos="2880"/>
        <p:guide orient="horz" pos="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5508d01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5508d01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53d5fbfa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53d5fbfa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67a234de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67a234de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c11014b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c11014b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53d5fbfa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53d5fbfa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c11014b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c11014b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c24d2f20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c24d2f20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5c24d2f20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5c24d2f20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53d5fbfa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53d5fbfa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c11014b16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c11014b16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53d5fbfa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c53d5fbfa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742feb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742feb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•tenure vs. explanatory variables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•Slide with business questions we met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•Max density of churn is at tenure ~ 1 month (then decreases), what are the reasons for it? Could it be due to contracting specifics?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latin typeface="Marcellus"/>
                <a:ea typeface="Marcellus"/>
                <a:cs typeface="Marcellus"/>
                <a:sym typeface="Marcellus"/>
              </a:rPr>
              <a:t>Ideas to check</a:t>
            </a:r>
            <a:endParaRPr sz="1400">
              <a:solidFill>
                <a:srgbClr val="21212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c5d75f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c5d75fd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5c5d75fd5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5c5d75fd5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5d75fd5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5d75fd5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c5d75fd5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5c5d75fd5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67a234de0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67a234de0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5c11014b16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5c11014b16_0_1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Overview - Joana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11 -15 -&gt; Alexander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95460ef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95460ef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c11014b1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c11014b1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c11014b1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c11014b16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53d5fbfa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53d5fbfa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c11014b1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c11014b1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c11014b16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c11014b16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CRISP-DM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20050" y="36988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919061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4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3531511" y="23034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8" hasCustomPrompt="1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6143961" y="23034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3"/>
          </p:nvPr>
        </p:nvSpPr>
        <p:spPr>
          <a:xfrm>
            <a:off x="919050" y="3495417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4" hasCustomPrompt="1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919061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6"/>
          </p:nvPr>
        </p:nvSpPr>
        <p:spPr>
          <a:xfrm>
            <a:off x="3531511" y="3495420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7" hasCustomPrompt="1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8"/>
          </p:nvPr>
        </p:nvSpPr>
        <p:spPr>
          <a:xfrm>
            <a:off x="3531511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9"/>
          </p:nvPr>
        </p:nvSpPr>
        <p:spPr>
          <a:xfrm>
            <a:off x="6143943" y="3495415"/>
            <a:ext cx="187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0" hasCustomPrompt="1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1"/>
          </p:nvPr>
        </p:nvSpPr>
        <p:spPr>
          <a:xfrm>
            <a:off x="6143961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1" name="Google Shape;81;p13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2" hasCustomPrompt="1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2644909" y="3777372"/>
            <a:ext cx="3856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13968" y="2253791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713968" y="3774079"/>
            <a:ext cx="3940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 hasCustomPrompt="1"/>
          </p:nvPr>
        </p:nvSpPr>
        <p:spPr>
          <a:xfrm>
            <a:off x="2048203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2080646" y="3310775"/>
            <a:ext cx="4253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2080646" y="1290725"/>
            <a:ext cx="4983000" cy="20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-12900"/>
            <a:ext cx="4572000" cy="5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4975725" y="2129675"/>
            <a:ext cx="3456900" cy="2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>
            <a:off x="5085436" y="2129675"/>
            <a:ext cx="4323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5702100" y="539500"/>
            <a:ext cx="3441900" cy="4599600"/>
          </a:xfrm>
          <a:prstGeom prst="rect">
            <a:avLst/>
          </a:prstGeom>
          <a:solidFill>
            <a:srgbClr val="C1A480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9"/>
          <p:cNvCxnSpPr/>
          <p:nvPr/>
        </p:nvCxnSpPr>
        <p:spPr>
          <a:xfrm>
            <a:off x="-19350" y="529200"/>
            <a:ext cx="500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2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2"/>
          </p:nvPr>
        </p:nvSpPr>
        <p:spPr>
          <a:xfrm>
            <a:off x="4590425" y="1890183"/>
            <a:ext cx="38403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cxnSp>
        <p:nvCxnSpPr>
          <p:cNvPr id="120" name="Google Shape;120;p20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3" hasCustomPrompt="1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4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6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7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8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9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1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>
            <a:off x="6450" y="266737"/>
            <a:ext cx="264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43" name="Google Shape;143;p2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2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4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5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6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7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8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922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4"/>
          <p:cNvCxnSpPr/>
          <p:nvPr/>
        </p:nvCxnSpPr>
        <p:spPr>
          <a:xfrm rot="10800000">
            <a:off x="4142400" y="260287"/>
            <a:ext cx="500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2"/>
          </p:nvPr>
        </p:nvSpPr>
        <p:spPr>
          <a:xfrm>
            <a:off x="1635679" y="1330079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1635679" y="1653630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 idx="3"/>
          </p:nvPr>
        </p:nvSpPr>
        <p:spPr>
          <a:xfrm>
            <a:off x="1635679" y="3734547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4"/>
          </p:nvPr>
        </p:nvSpPr>
        <p:spPr>
          <a:xfrm>
            <a:off x="1635679" y="4058197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 idx="5"/>
          </p:nvPr>
        </p:nvSpPr>
        <p:spPr>
          <a:xfrm>
            <a:off x="1635679" y="2523876"/>
            <a:ext cx="2939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6"/>
          </p:nvPr>
        </p:nvSpPr>
        <p:spPr>
          <a:xfrm>
            <a:off x="1635679" y="2847426"/>
            <a:ext cx="2939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>
            <a:off x="726075" y="1332600"/>
            <a:ext cx="0" cy="39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5"/>
          <p:cNvSpPr/>
          <p:nvPr/>
        </p:nvSpPr>
        <p:spPr>
          <a:xfrm>
            <a:off x="5702100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856144" y="1962861"/>
            <a:ext cx="199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3570539" y="1962861"/>
            <a:ext cx="19881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6278325" y="1962861"/>
            <a:ext cx="1990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4"/>
          </p:nvPr>
        </p:nvSpPr>
        <p:spPr>
          <a:xfrm>
            <a:off x="856144" y="3703444"/>
            <a:ext cx="19908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5"/>
          </p:nvPr>
        </p:nvSpPr>
        <p:spPr>
          <a:xfrm>
            <a:off x="3570539" y="3703442"/>
            <a:ext cx="19881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6"/>
          </p:nvPr>
        </p:nvSpPr>
        <p:spPr>
          <a:xfrm>
            <a:off x="6278325" y="3703442"/>
            <a:ext cx="19905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7"/>
          </p:nvPr>
        </p:nvSpPr>
        <p:spPr>
          <a:xfrm>
            <a:off x="856444" y="2291015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8"/>
          </p:nvPr>
        </p:nvSpPr>
        <p:spPr>
          <a:xfrm>
            <a:off x="3570689" y="2291014"/>
            <a:ext cx="1987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9"/>
          </p:nvPr>
        </p:nvSpPr>
        <p:spPr>
          <a:xfrm>
            <a:off x="6278475" y="2291014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13"/>
          </p:nvPr>
        </p:nvSpPr>
        <p:spPr>
          <a:xfrm>
            <a:off x="856444" y="4036086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4"/>
          </p:nvPr>
        </p:nvSpPr>
        <p:spPr>
          <a:xfrm>
            <a:off x="3570689" y="4036084"/>
            <a:ext cx="1987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15"/>
          </p:nvPr>
        </p:nvSpPr>
        <p:spPr>
          <a:xfrm>
            <a:off x="6278475" y="4036084"/>
            <a:ext cx="1990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26"/>
          <p:cNvCxnSpPr/>
          <p:nvPr/>
        </p:nvCxnSpPr>
        <p:spPr>
          <a:xfrm>
            <a:off x="723900" y="-171450"/>
            <a:ext cx="0" cy="316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6"/>
          <p:cNvCxnSpPr/>
          <p:nvPr/>
        </p:nvCxnSpPr>
        <p:spPr>
          <a:xfrm>
            <a:off x="8430600" y="2560714"/>
            <a:ext cx="0" cy="272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597071" y="1648596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2"/>
          </p:nvPr>
        </p:nvSpPr>
        <p:spPr>
          <a:xfrm>
            <a:off x="5702451" y="1648596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3"/>
          </p:nvPr>
        </p:nvSpPr>
        <p:spPr>
          <a:xfrm>
            <a:off x="1597071" y="3434325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4"/>
          </p:nvPr>
        </p:nvSpPr>
        <p:spPr>
          <a:xfrm>
            <a:off x="5702451" y="3434325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5"/>
          </p:nvPr>
        </p:nvSpPr>
        <p:spPr>
          <a:xfrm>
            <a:off x="1597071" y="1978671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6"/>
          </p:nvPr>
        </p:nvSpPr>
        <p:spPr>
          <a:xfrm>
            <a:off x="5702451" y="1978671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7"/>
          </p:nvPr>
        </p:nvSpPr>
        <p:spPr>
          <a:xfrm>
            <a:off x="5702451" y="3760846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8"/>
          </p:nvPr>
        </p:nvSpPr>
        <p:spPr>
          <a:xfrm>
            <a:off x="1597071" y="3760846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2"/>
          </p:nvPr>
        </p:nvSpPr>
        <p:spPr>
          <a:xfrm>
            <a:off x="3434895" y="1576316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3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4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5"/>
          </p:nvPr>
        </p:nvSpPr>
        <p:spPr>
          <a:xfrm>
            <a:off x="3433395" y="1902008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6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6" name="Google Shape;206;p28"/>
          <p:cNvGrpSpPr/>
          <p:nvPr/>
        </p:nvGrpSpPr>
        <p:grpSpPr>
          <a:xfrm>
            <a:off x="0" y="264251"/>
            <a:ext cx="9144000" cy="0"/>
            <a:chOff x="0" y="528738"/>
            <a:chExt cx="9144000" cy="0"/>
          </a:xfrm>
        </p:grpSpPr>
        <p:cxnSp>
          <p:nvCxnSpPr>
            <p:cNvPr id="207" name="Google Shape;207;p28"/>
            <p:cNvCxnSpPr/>
            <p:nvPr/>
          </p:nvCxnSpPr>
          <p:spPr>
            <a:xfrm rot="10800000">
              <a:off x="6298800" y="528738"/>
              <a:ext cx="2845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8"/>
            <p:cNvCxnSpPr/>
            <p:nvPr/>
          </p:nvCxnSpPr>
          <p:spPr>
            <a:xfrm rot="10800000">
              <a:off x="0" y="528738"/>
              <a:ext cx="2845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" name="Google Shape;20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4" name="Google Shape;214;p29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2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31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5801225" y="536550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13225" y="532875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808100" y="2000775"/>
            <a:ext cx="232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6009650" y="2000775"/>
            <a:ext cx="232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808100" y="2265883"/>
            <a:ext cx="23262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009575" y="2265883"/>
            <a:ext cx="2326200" cy="8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2"/>
          <p:cNvCxnSpPr/>
          <p:nvPr/>
        </p:nvCxnSpPr>
        <p:spPr>
          <a:xfrm>
            <a:off x="8417887" y="1332600"/>
            <a:ext cx="0" cy="39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2"/>
          <p:cNvSpPr/>
          <p:nvPr/>
        </p:nvSpPr>
        <p:spPr>
          <a:xfrm flipH="1">
            <a:off x="-38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32" name="Google Shape;232;p3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3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4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4"/>
          <p:cNvCxnSpPr/>
          <p:nvPr/>
        </p:nvCxnSpPr>
        <p:spPr>
          <a:xfrm>
            <a:off x="726075" y="1239294"/>
            <a:ext cx="0" cy="39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16346" y="535650"/>
            <a:ext cx="3181500" cy="3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16900" y="1052400"/>
            <a:ext cx="3858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4571975" y="2571750"/>
            <a:ext cx="3049800" cy="15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7"/>
          <p:cNvCxnSpPr/>
          <p:nvPr/>
        </p:nvCxnSpPr>
        <p:spPr>
          <a:xfrm>
            <a:off x="713251" y="4865465"/>
            <a:ext cx="771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5076475" y="1642525"/>
            <a:ext cx="2762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5076475" y="2286000"/>
            <a:ext cx="27627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-12900" y="4870919"/>
            <a:ext cx="918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>
            <a:off x="4930525" y="260130"/>
            <a:ext cx="422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2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buNone/>
              <a:defRPr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1805529" y="1739900"/>
            <a:ext cx="66246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1805529" y="2895351"/>
            <a:ext cx="66246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rcellus"/>
              <a:buNone/>
              <a:defRPr sz="2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kaggle.com/datasets/blastchar/telco-customer-churn/discussion/2634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ode.com/blog/predicting-and-preventing-chur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orbes.com/sites/forbestechcouncil/2020/10/30/acquiring-subscribers-is-only-half-the-battl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1"/>
          </p:nvPr>
        </p:nvSpPr>
        <p:spPr>
          <a:xfrm>
            <a:off x="2620050" y="3698847"/>
            <a:ext cx="39039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Telecom Churn Prediction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September 30, 2022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GROUP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CHALLENGE</a:t>
            </a:r>
            <a:endParaRPr/>
          </a:p>
        </p:txBody>
      </p:sp>
      <p:grpSp>
        <p:nvGrpSpPr>
          <p:cNvPr id="247" name="Google Shape;247;p35"/>
          <p:cNvGrpSpPr/>
          <p:nvPr/>
        </p:nvGrpSpPr>
        <p:grpSpPr>
          <a:xfrm>
            <a:off x="1187436" y="968029"/>
            <a:ext cx="6763500" cy="2730825"/>
            <a:chOff x="1077725" y="1006750"/>
            <a:chExt cx="6763500" cy="2730825"/>
          </a:xfrm>
        </p:grpSpPr>
        <p:cxnSp>
          <p:nvCxnSpPr>
            <p:cNvPr id="248" name="Google Shape;248;p35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35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6352000" y="3841650"/>
            <a:ext cx="2294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Alexander Tsibizov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Avinash Chekuru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Ella Cucui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Ling Yee Khor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Joana Duarte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/>
          <p:nvPr/>
        </p:nvSpPr>
        <p:spPr>
          <a:xfrm>
            <a:off x="100" y="-19350"/>
            <a:ext cx="91440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78" name="Google Shape;378;p44"/>
          <p:cNvSpPr txBox="1">
            <a:spLocks noGrp="1"/>
          </p:cNvSpPr>
          <p:nvPr>
            <p:ph type="title" idx="2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79" name="Google Shape;379;p44"/>
          <p:cNvCxnSpPr/>
          <p:nvPr/>
        </p:nvCxnSpPr>
        <p:spPr>
          <a:xfrm>
            <a:off x="2620150" y="3743068"/>
            <a:ext cx="3923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subTitle" idx="1"/>
          </p:nvPr>
        </p:nvSpPr>
        <p:spPr>
          <a:xfrm>
            <a:off x="3602171" y="744621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ubTitle" idx="3"/>
          </p:nvPr>
        </p:nvSpPr>
        <p:spPr>
          <a:xfrm>
            <a:off x="2256046" y="4156837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Paperless Billing </a:t>
            </a:r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title"/>
          </p:nvPr>
        </p:nvSpPr>
        <p:spPr>
          <a:xfrm>
            <a:off x="713225" y="174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5"/>
          </p:nvPr>
        </p:nvSpPr>
        <p:spPr>
          <a:xfrm>
            <a:off x="3678371" y="1130321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Client gender (male/female)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subTitle" idx="8"/>
          </p:nvPr>
        </p:nvSpPr>
        <p:spPr>
          <a:xfrm>
            <a:off x="2256046" y="4483359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Client’s preference (paper / paperless billing)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5"/>
          <p:cNvCxnSpPr/>
          <p:nvPr/>
        </p:nvCxnSpPr>
        <p:spPr>
          <a:xfrm>
            <a:off x="3866871" y="744621"/>
            <a:ext cx="0" cy="8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5"/>
          <p:cNvCxnSpPr/>
          <p:nvPr/>
        </p:nvCxnSpPr>
        <p:spPr>
          <a:xfrm>
            <a:off x="8434825" y="0"/>
            <a:ext cx="0" cy="460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5"/>
          <p:cNvCxnSpPr/>
          <p:nvPr/>
        </p:nvCxnSpPr>
        <p:spPr>
          <a:xfrm>
            <a:off x="4578146" y="4162146"/>
            <a:ext cx="0" cy="8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3" name="Google Shape;39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100" y="636575"/>
            <a:ext cx="3647486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7048" y="2287100"/>
            <a:ext cx="3647582" cy="2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subTitle" idx="2"/>
          </p:nvPr>
        </p:nvSpPr>
        <p:spPr>
          <a:xfrm>
            <a:off x="3742051" y="636596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Category</a:t>
            </a:r>
            <a:endParaRPr/>
          </a:p>
        </p:txBody>
      </p:sp>
      <p:sp>
        <p:nvSpPr>
          <p:cNvPr id="401" name="Google Shape;401;p46"/>
          <p:cNvSpPr txBox="1">
            <a:spLocks noGrp="1"/>
          </p:cNvSpPr>
          <p:nvPr>
            <p:ph type="title"/>
          </p:nvPr>
        </p:nvSpPr>
        <p:spPr>
          <a:xfrm>
            <a:off x="713225" y="174875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6"/>
          </p:nvPr>
        </p:nvSpPr>
        <p:spPr>
          <a:xfrm>
            <a:off x="3665851" y="1119071"/>
            <a:ext cx="259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Client group (retired / not retired)</a:t>
            </a:r>
            <a:endParaRPr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7"/>
          </p:nvPr>
        </p:nvSpPr>
        <p:spPr>
          <a:xfrm>
            <a:off x="2357950" y="4471725"/>
            <a:ext cx="22284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Client has dependents (yes / no)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4"/>
          </p:nvPr>
        </p:nvSpPr>
        <p:spPr>
          <a:xfrm>
            <a:off x="1990626" y="4145200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Dependents</a:t>
            </a:r>
            <a:endParaRPr/>
          </a:p>
        </p:txBody>
      </p:sp>
      <p:cxnSp>
        <p:nvCxnSpPr>
          <p:cNvPr id="405" name="Google Shape;405;p46"/>
          <p:cNvCxnSpPr/>
          <p:nvPr/>
        </p:nvCxnSpPr>
        <p:spPr>
          <a:xfrm>
            <a:off x="8434825" y="0"/>
            <a:ext cx="0" cy="460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6"/>
          <p:cNvCxnSpPr/>
          <p:nvPr/>
        </p:nvCxnSpPr>
        <p:spPr>
          <a:xfrm>
            <a:off x="3861846" y="726871"/>
            <a:ext cx="0" cy="8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46"/>
          <p:cNvCxnSpPr/>
          <p:nvPr/>
        </p:nvCxnSpPr>
        <p:spPr>
          <a:xfrm>
            <a:off x="4581421" y="4142896"/>
            <a:ext cx="0" cy="8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75" y="636600"/>
            <a:ext cx="3644800" cy="273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5825" y="2288225"/>
            <a:ext cx="3644800" cy="27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subTitle" idx="1"/>
          </p:nvPr>
        </p:nvSpPr>
        <p:spPr>
          <a:xfrm>
            <a:off x="285064" y="1445771"/>
            <a:ext cx="2556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Churn / No Churn Feature Distribution</a:t>
            </a:r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 l="7174" t="11377" r="9491" b="6648"/>
          <a:stretch/>
        </p:blipFill>
        <p:spPr>
          <a:xfrm>
            <a:off x="2975350" y="83400"/>
            <a:ext cx="5947425" cy="49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8"/>
          <p:cNvPicPr preferRelativeResize="0"/>
          <p:nvPr/>
        </p:nvPicPr>
        <p:blipFill rotWithShape="1">
          <a:blip r:embed="rId3">
            <a:alphaModFix amt="45000"/>
          </a:blip>
          <a:srcRect l="7174" t="11377" r="9491" b="6648"/>
          <a:stretch/>
        </p:blipFill>
        <p:spPr>
          <a:xfrm>
            <a:off x="2975350" y="83400"/>
            <a:ext cx="5947425" cy="49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 txBox="1">
            <a:spLocks noGrp="1"/>
          </p:cNvSpPr>
          <p:nvPr>
            <p:ph type="subTitle" idx="1"/>
          </p:nvPr>
        </p:nvSpPr>
        <p:spPr>
          <a:xfrm>
            <a:off x="285064" y="1445771"/>
            <a:ext cx="2556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Churn / No Churn Feature Distribution</a:t>
            </a:r>
            <a:endParaRPr/>
          </a:p>
        </p:txBody>
      </p:sp>
      <p:sp>
        <p:nvSpPr>
          <p:cNvPr id="424" name="Google Shape;424;p48"/>
          <p:cNvSpPr txBox="1"/>
          <p:nvPr/>
        </p:nvSpPr>
        <p:spPr>
          <a:xfrm>
            <a:off x="548975" y="3787475"/>
            <a:ext cx="16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Feature: </a:t>
            </a:r>
            <a:r>
              <a:rPr lang="en" b="1">
                <a:latin typeface="Anaheim"/>
                <a:ea typeface="Anaheim"/>
                <a:cs typeface="Anaheim"/>
                <a:sym typeface="Anaheim"/>
              </a:rPr>
              <a:t>Tenure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25" name="Google Shape;425;p48"/>
          <p:cNvPicPr preferRelativeResize="0"/>
          <p:nvPr/>
        </p:nvPicPr>
        <p:blipFill rotWithShape="1">
          <a:blip r:embed="rId3">
            <a:alphaModFix/>
          </a:blip>
          <a:srcRect l="62748" t="66411" r="9491" b="6648"/>
          <a:stretch/>
        </p:blipFill>
        <p:spPr>
          <a:xfrm>
            <a:off x="6941550" y="3378150"/>
            <a:ext cx="1981224" cy="16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/>
          <p:nvPr/>
        </p:nvSpPr>
        <p:spPr>
          <a:xfrm>
            <a:off x="6876025" y="3378150"/>
            <a:ext cx="2168700" cy="1700100"/>
          </a:xfrm>
          <a:prstGeom prst="rect">
            <a:avLst/>
          </a:prstGeom>
          <a:noFill/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1917925" y="3948550"/>
            <a:ext cx="4958100" cy="12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9"/>
          <p:cNvPicPr preferRelativeResize="0"/>
          <p:nvPr/>
        </p:nvPicPr>
        <p:blipFill rotWithShape="1">
          <a:blip r:embed="rId3">
            <a:alphaModFix/>
          </a:blip>
          <a:srcRect l="9795" t="11086" r="9585" b="3698"/>
          <a:stretch/>
        </p:blipFill>
        <p:spPr>
          <a:xfrm>
            <a:off x="154850" y="1242275"/>
            <a:ext cx="8748200" cy="37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>
            <a:spLocks noGrp="1"/>
          </p:cNvSpPr>
          <p:nvPr>
            <p:ph type="subTitle" idx="1"/>
          </p:nvPr>
        </p:nvSpPr>
        <p:spPr>
          <a:xfrm>
            <a:off x="-37754" y="573146"/>
            <a:ext cx="2595600" cy="3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Tenure</a:t>
            </a:r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subTitle" idx="4294967295"/>
          </p:nvPr>
        </p:nvSpPr>
        <p:spPr>
          <a:xfrm>
            <a:off x="-37750" y="903225"/>
            <a:ext cx="49959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(in months) a client has been with the service provider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8491650" y="1210700"/>
            <a:ext cx="20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0000"/>
                </a:solidFill>
                <a:latin typeface="Anaheim"/>
                <a:ea typeface="Anaheim"/>
                <a:cs typeface="Anaheim"/>
                <a:sym typeface="Anaheim"/>
              </a:rPr>
              <a:t>?</a:t>
            </a:r>
            <a:endParaRPr sz="2300" b="1">
              <a:solidFill>
                <a:srgbClr val="FF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585200" y="1242275"/>
            <a:ext cx="20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0000"/>
                </a:solidFill>
                <a:latin typeface="Anaheim"/>
                <a:ea typeface="Anaheim"/>
                <a:cs typeface="Anaheim"/>
                <a:sym typeface="Anaheim"/>
              </a:rPr>
              <a:t>?</a:t>
            </a:r>
            <a:endParaRPr sz="2300" b="1">
              <a:solidFill>
                <a:srgbClr val="FF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</a:t>
            </a:r>
            <a:endParaRPr/>
          </a:p>
        </p:txBody>
      </p:sp>
      <p:sp>
        <p:nvSpPr>
          <p:cNvPr id="444" name="Google Shape;44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825" y="1239750"/>
            <a:ext cx="5036000" cy="17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 txBox="1"/>
          <p:nvPr/>
        </p:nvSpPr>
        <p:spPr>
          <a:xfrm>
            <a:off x="83150" y="1371600"/>
            <a:ext cx="3744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Approach to machine learning model: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80%-20% split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Categorical features hot encoded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Sampling Methodology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-329725" y="2763050"/>
            <a:ext cx="425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What does this mean?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72% of those who churn are predicted correctly by the model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48" name="Google Shape;448;p50"/>
          <p:cNvGrpSpPr/>
          <p:nvPr/>
        </p:nvGrpSpPr>
        <p:grpSpPr>
          <a:xfrm>
            <a:off x="4033818" y="2974796"/>
            <a:ext cx="5110175" cy="1940170"/>
            <a:chOff x="13775" y="1392286"/>
            <a:chExt cx="9096075" cy="3453489"/>
          </a:xfrm>
        </p:grpSpPr>
        <p:grpSp>
          <p:nvGrpSpPr>
            <p:cNvPr id="449" name="Google Shape;449;p50"/>
            <p:cNvGrpSpPr/>
            <p:nvPr/>
          </p:nvGrpSpPr>
          <p:grpSpPr>
            <a:xfrm>
              <a:off x="13775" y="1596113"/>
              <a:ext cx="9096075" cy="3210587"/>
              <a:chOff x="13775" y="1291313"/>
              <a:chExt cx="9096075" cy="3210587"/>
            </a:xfrm>
          </p:grpSpPr>
          <p:pic>
            <p:nvPicPr>
              <p:cNvPr id="450" name="Google Shape;450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775" y="1307825"/>
                <a:ext cx="4791125" cy="3194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5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18735" y="1291313"/>
                <a:ext cx="4791114" cy="3194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52" name="Google Shape;452;p50"/>
            <p:cNvCxnSpPr/>
            <p:nvPr/>
          </p:nvCxnSpPr>
          <p:spPr>
            <a:xfrm>
              <a:off x="4499600" y="1592275"/>
              <a:ext cx="30300" cy="3253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3" name="Google Shape;453;p50"/>
            <p:cNvSpPr txBox="1"/>
            <p:nvPr/>
          </p:nvSpPr>
          <p:spPr>
            <a:xfrm>
              <a:off x="4992600" y="1392286"/>
              <a:ext cx="3000000" cy="6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0000"/>
                  </a:solidFill>
                  <a:latin typeface="Marcellus"/>
                  <a:ea typeface="Marcellus"/>
                  <a:cs typeface="Marcellus"/>
                  <a:sym typeface="Marcellus"/>
                </a:rPr>
                <a:t>+ </a:t>
              </a:r>
              <a:r>
                <a:rPr lang="en" sz="1200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SMOTENC</a:t>
              </a:r>
              <a:endParaRPr sz="1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  <p:sp>
          <p:nvSpPr>
            <p:cNvPr id="454" name="Google Shape;454;p50"/>
            <p:cNvSpPr txBox="1"/>
            <p:nvPr/>
          </p:nvSpPr>
          <p:spPr>
            <a:xfrm>
              <a:off x="610425" y="1392286"/>
              <a:ext cx="3000000" cy="6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0000"/>
                  </a:solidFill>
                  <a:latin typeface="Marcellus"/>
                  <a:ea typeface="Marcellus"/>
                  <a:cs typeface="Marcellus"/>
                  <a:sym typeface="Marcellus"/>
                </a:rPr>
                <a:t>- </a:t>
              </a:r>
              <a:r>
                <a:rPr lang="en" sz="1200">
                  <a:solidFill>
                    <a:schemeClr val="dk1"/>
                  </a:solidFill>
                  <a:latin typeface="Marcellus"/>
                  <a:ea typeface="Marcellus"/>
                  <a:cs typeface="Marcellus"/>
                  <a:sym typeface="Marcellus"/>
                </a:rPr>
                <a:t>SMOTENC</a:t>
              </a:r>
              <a:endParaRPr sz="1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1"/>
          <p:cNvPicPr preferRelativeResize="0"/>
          <p:nvPr/>
        </p:nvPicPr>
        <p:blipFill rotWithShape="1">
          <a:blip r:embed="rId3">
            <a:alphaModFix/>
          </a:blip>
          <a:srcRect l="15272" t="15704" r="5431" b="4696"/>
          <a:stretch/>
        </p:blipFill>
        <p:spPr>
          <a:xfrm>
            <a:off x="0" y="-19350"/>
            <a:ext cx="9144000" cy="5162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1"/>
          <p:cNvSpPr/>
          <p:nvPr/>
        </p:nvSpPr>
        <p:spPr>
          <a:xfrm>
            <a:off x="375" y="-19350"/>
            <a:ext cx="91440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1"/>
          <p:cNvSpPr/>
          <p:nvPr/>
        </p:nvSpPr>
        <p:spPr>
          <a:xfrm>
            <a:off x="4423748" y="529200"/>
            <a:ext cx="4070400" cy="407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4293625" y="1936075"/>
            <a:ext cx="4386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 </a:t>
            </a:r>
            <a:r>
              <a:rPr lang="en" sz="3300"/>
              <a:t>RECOMMENDATIONS</a:t>
            </a:r>
            <a:endParaRPr sz="3300">
              <a:solidFill>
                <a:schemeClr val="accent2"/>
              </a:solidFill>
            </a:endParaRPr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 idx="2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4" name="Google Shape;46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470" name="Google Shape;470;p52"/>
          <p:cNvCxnSpPr/>
          <p:nvPr/>
        </p:nvCxnSpPr>
        <p:spPr>
          <a:xfrm>
            <a:off x="2513800" y="1532025"/>
            <a:ext cx="0" cy="8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2"/>
          <p:cNvCxnSpPr/>
          <p:nvPr/>
        </p:nvCxnSpPr>
        <p:spPr>
          <a:xfrm>
            <a:off x="2504450" y="2614979"/>
            <a:ext cx="0" cy="8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52"/>
          <p:cNvSpPr/>
          <p:nvPr/>
        </p:nvSpPr>
        <p:spPr>
          <a:xfrm>
            <a:off x="2662250" y="1705750"/>
            <a:ext cx="238800" cy="23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2"/>
          <p:cNvSpPr/>
          <p:nvPr/>
        </p:nvSpPr>
        <p:spPr>
          <a:xfrm>
            <a:off x="2662250" y="2847500"/>
            <a:ext cx="238800" cy="2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ubTitle" idx="4294967295"/>
          </p:nvPr>
        </p:nvSpPr>
        <p:spPr>
          <a:xfrm>
            <a:off x="314400" y="1497125"/>
            <a:ext cx="21900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EXPLAINABLE ML </a:t>
            </a:r>
            <a:endParaRPr/>
          </a:p>
        </p:txBody>
      </p:sp>
      <p:sp>
        <p:nvSpPr>
          <p:cNvPr id="476" name="Google Shape;476;p52"/>
          <p:cNvSpPr txBox="1">
            <a:spLocks noGrp="1"/>
          </p:cNvSpPr>
          <p:nvPr>
            <p:ph type="subTitle" idx="4294967295"/>
          </p:nvPr>
        </p:nvSpPr>
        <p:spPr>
          <a:xfrm>
            <a:off x="3049504" y="1649625"/>
            <a:ext cx="5198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Top features of importance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4294967295"/>
          </p:nvPr>
        </p:nvSpPr>
        <p:spPr>
          <a:xfrm>
            <a:off x="830224" y="2640125"/>
            <a:ext cx="1674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 </a:t>
            </a:r>
            <a:endParaRPr/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4294967295"/>
          </p:nvPr>
        </p:nvSpPr>
        <p:spPr>
          <a:xfrm>
            <a:off x="3058779" y="2740825"/>
            <a:ext cx="5198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Additional insights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Explainable ML</a:t>
            </a:r>
            <a:endParaRPr/>
          </a:p>
        </p:txBody>
      </p:sp>
      <p:cxnSp>
        <p:nvCxnSpPr>
          <p:cNvPr id="484" name="Google Shape;484;p53"/>
          <p:cNvCxnSpPr/>
          <p:nvPr/>
        </p:nvCxnSpPr>
        <p:spPr>
          <a:xfrm>
            <a:off x="4552475" y="1145300"/>
            <a:ext cx="0" cy="351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53"/>
          <p:cNvSpPr/>
          <p:nvPr/>
        </p:nvSpPr>
        <p:spPr>
          <a:xfrm>
            <a:off x="943325" y="1371600"/>
            <a:ext cx="238800" cy="2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3"/>
          <p:cNvSpPr/>
          <p:nvPr/>
        </p:nvSpPr>
        <p:spPr>
          <a:xfrm>
            <a:off x="5240300" y="1371600"/>
            <a:ext cx="238800" cy="2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88" name="Google Shape;488;p53"/>
          <p:cNvSpPr txBox="1"/>
          <p:nvPr/>
        </p:nvSpPr>
        <p:spPr>
          <a:xfrm>
            <a:off x="5557578" y="1290900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Factors the </a:t>
            </a:r>
            <a:r>
              <a:rPr lang="en" b="1">
                <a:latin typeface="Anaheim"/>
                <a:ea typeface="Anaheim"/>
                <a:cs typeface="Anaheim"/>
                <a:sym typeface="Anaheim"/>
              </a:rPr>
              <a:t>increase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the risk of leaving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1271500" y="1290900"/>
            <a:ext cx="294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Factors the </a:t>
            </a:r>
            <a:r>
              <a:rPr lang="en" b="1">
                <a:latin typeface="Anaheim"/>
                <a:ea typeface="Anaheim"/>
                <a:cs typeface="Anaheim"/>
                <a:sym typeface="Anaheim"/>
              </a:rPr>
              <a:t>reduce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the risk of leaving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0" name="Google Shape;4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5" y="2226950"/>
            <a:ext cx="4489727" cy="2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87746"/>
            <a:ext cx="4489726" cy="2606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/>
          <p:nvPr/>
        </p:nvSpPr>
        <p:spPr>
          <a:xfrm>
            <a:off x="762275" y="3729975"/>
            <a:ext cx="762300" cy="400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5192275" y="3031300"/>
            <a:ext cx="831900" cy="400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2"/>
          </p:nvPr>
        </p:nvSpPr>
        <p:spPr>
          <a:xfrm>
            <a:off x="919050" y="2103175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OVERVIEW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3"/>
          </p:nvPr>
        </p:nvSpPr>
        <p:spPr>
          <a:xfrm>
            <a:off x="919057" y="1497089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4"/>
          </p:nvPr>
        </p:nvSpPr>
        <p:spPr>
          <a:xfrm>
            <a:off x="3531510" y="2103175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5"/>
          </p:nvPr>
        </p:nvSpPr>
        <p:spPr>
          <a:xfrm>
            <a:off x="3531506" y="1497089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title" idx="7"/>
          </p:nvPr>
        </p:nvSpPr>
        <p:spPr>
          <a:xfrm>
            <a:off x="6143943" y="2103175"/>
            <a:ext cx="18786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&amp; MODELLING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 idx="8"/>
          </p:nvPr>
        </p:nvSpPr>
        <p:spPr>
          <a:xfrm>
            <a:off x="6143956" y="1497089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 idx="13"/>
          </p:nvPr>
        </p:nvSpPr>
        <p:spPr>
          <a:xfrm>
            <a:off x="919050" y="3876425"/>
            <a:ext cx="2426400" cy="7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0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 RECOMMENDATIONS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title" idx="14"/>
          </p:nvPr>
        </p:nvSpPr>
        <p:spPr>
          <a:xfrm>
            <a:off x="919057" y="3376732"/>
            <a:ext cx="1250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Interpretation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1000 samples</a:t>
            </a:r>
            <a:endParaRPr sz="1400"/>
          </a:p>
        </p:txBody>
      </p:sp>
      <p:sp>
        <p:nvSpPr>
          <p:cNvPr id="499" name="Google Shape;499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50" y="1483125"/>
            <a:ext cx="3635829" cy="326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94" y="1371600"/>
            <a:ext cx="3407381" cy="32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Global: Top 2 feature correlations with shapval</a:t>
            </a:r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45" y="1539345"/>
            <a:ext cx="3426850" cy="2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50" y="1509450"/>
            <a:ext cx="3277001" cy="22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6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Interpretation: loyal</a:t>
            </a:r>
            <a:endParaRPr/>
          </a:p>
        </p:txBody>
      </p:sp>
      <p:sp>
        <p:nvSpPr>
          <p:cNvPr id="515" name="Google Shape;515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16" name="Google Shape;5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9250"/>
            <a:ext cx="8839202" cy="91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0" y="2453675"/>
            <a:ext cx="3885074" cy="22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Interpretation: leaver</a:t>
            </a:r>
            <a:endParaRPr/>
          </a:p>
        </p:txBody>
      </p:sp>
      <p:sp>
        <p:nvSpPr>
          <p:cNvPr id="523" name="Google Shape;523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24" name="Google Shape;5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103875"/>
            <a:ext cx="9143998" cy="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75" y="2571068"/>
            <a:ext cx="3624074" cy="19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713250" y="334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32" name="Google Shape;5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5" y="969450"/>
            <a:ext cx="6054226" cy="35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8"/>
          <p:cNvSpPr txBox="1"/>
          <p:nvPr/>
        </p:nvSpPr>
        <p:spPr>
          <a:xfrm>
            <a:off x="6143075" y="584500"/>
            <a:ext cx="3000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➭</a:t>
            </a:r>
            <a:r>
              <a:rPr lang="en" sz="13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 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An increase in $1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of monthly charges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increases churning by 2%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.</a:t>
            </a:r>
            <a:endParaRPr sz="12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0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➭</a:t>
            </a:r>
            <a:r>
              <a:rPr lang="en" sz="13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 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Contract is the most effective way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in reducing churning: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one-year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contract by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80%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and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two-year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contract by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96%.</a:t>
            </a:r>
            <a:endParaRPr sz="1200" b="1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0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➭</a:t>
            </a:r>
            <a:r>
              <a:rPr lang="en" sz="13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Convenience such as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automatic payment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reduces churning by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45%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.</a:t>
            </a:r>
            <a:endParaRPr sz="12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0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➭</a:t>
            </a:r>
            <a:r>
              <a:rPr lang="en" sz="13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" sz="12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Customers with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multiple phone lines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are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less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likely to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churn 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by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45%.</a:t>
            </a:r>
            <a:endParaRPr sz="1200" b="1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0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➭</a:t>
            </a:r>
            <a:r>
              <a:rPr lang="en" sz="13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 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Married customers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 are less likely to churn by a ratio of </a:t>
            </a:r>
            <a:r>
              <a:rPr lang="en" sz="1200" b="1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38%</a:t>
            </a:r>
            <a:r>
              <a:rPr lang="en" sz="12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.</a:t>
            </a:r>
            <a:endParaRPr sz="12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3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700">
              <a:solidFill>
                <a:schemeClr val="hlink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➭</a:t>
            </a:r>
            <a:r>
              <a:rPr lang="en" sz="1000">
                <a:solidFill>
                  <a:srgbClr val="0000FF"/>
                </a:solidFill>
                <a:latin typeface="Marcellus"/>
                <a:ea typeface="Marcellus"/>
                <a:cs typeface="Marcellus"/>
                <a:sym typeface="Marcellus"/>
              </a:rPr>
              <a:t>  </a:t>
            </a:r>
            <a:r>
              <a:rPr lang="en" sz="1000">
                <a:solidFill>
                  <a:schemeClr val="hlink"/>
                </a:solidFill>
                <a:latin typeface="Marcellus"/>
                <a:ea typeface="Marcellus"/>
                <a:cs typeface="Marcellus"/>
                <a:sym typeface="Marcellus"/>
              </a:rPr>
              <a:t>In terms of services provided, all the following help to reduce churning but at various degrees. Most important are online security and backup features which reduce churning by 52%, while entertainment features such as streaming TV and movies reduce churning by around 30%. </a:t>
            </a:r>
            <a:endParaRPr sz="1000"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9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THANK YOU</a:t>
            </a:r>
            <a:endParaRPr sz="4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QUESTIONS?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0" name="Google Shape;540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6811375" y="3907025"/>
            <a:ext cx="2294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Alexander Tsibizov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Avinash Chekuru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Ella Cucui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Ling Yee Khor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Joana Duarte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  <a:effectLst>
            <a:outerShdw blurRad="57150" dist="2476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title" idx="2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4975725" y="2129675"/>
            <a:ext cx="4036200" cy="24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b="1"/>
              <a:t>What is Churn? </a:t>
            </a:r>
            <a:endParaRPr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b="1"/>
              <a:t>Churn </a:t>
            </a:r>
            <a:r>
              <a:rPr lang="en"/>
              <a:t>in a business setting refers to </a:t>
            </a:r>
            <a:r>
              <a:rPr lang="en" b="1"/>
              <a:t>losing an acquired, potentially profitable customer</a:t>
            </a:r>
            <a:r>
              <a:rPr lang="en"/>
              <a:t>. </a:t>
            </a:r>
            <a:r>
              <a:rPr lang="en" sz="1100"/>
              <a:t>The definition of churn can vary by industry (in Healthcare, dead people are considered churn while in finance, people with inactive cards are called churned).</a:t>
            </a:r>
            <a:endParaRPr sz="11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/>
              <a:t>Acquiring a new customer is always more expensive than retaining an existing one</a:t>
            </a:r>
            <a:r>
              <a:rPr lang="en"/>
              <a:t>. Hence, not letting them churn is the key to a sustained revenue stream.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4975724" y="463300"/>
            <a:ext cx="3456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t="7154" b="7163"/>
          <a:stretch/>
        </p:blipFill>
        <p:spPr>
          <a:xfrm>
            <a:off x="-270150" y="1132700"/>
            <a:ext cx="5038394" cy="2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4720875" y="4900175"/>
            <a:ext cx="3966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https://www.kaggle.com/datasets/blastchar/telco-customer-churn/discussion/263401</a:t>
            </a:r>
            <a:endParaRPr sz="7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subTitle" idx="1"/>
          </p:nvPr>
        </p:nvSpPr>
        <p:spPr>
          <a:xfrm>
            <a:off x="4975725" y="2129675"/>
            <a:ext cx="4036200" cy="31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b="1"/>
              <a:t>Why is it important to predict Customer Churn?</a:t>
            </a:r>
            <a:endParaRPr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Predicting Churn before it happens gives businesses the ability to act proactively and prevent the loss of a customer.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200" u="sng"/>
              <a:t>Some proactive measures include: </a:t>
            </a:r>
            <a:endParaRPr sz="1200" u="sng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Reaching out to high-risk customers and understand what needs are not being met;</a:t>
            </a:r>
            <a:endParaRPr sz="1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More targeted re-engagement campaigns;</a:t>
            </a:r>
            <a:endParaRPr sz="1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Re-evaluating larger, company-wide retention initiatives like pricing.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b="1"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4975724" y="463300"/>
            <a:ext cx="3456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t="7154" b="7163"/>
          <a:stretch/>
        </p:blipFill>
        <p:spPr>
          <a:xfrm>
            <a:off x="-270150" y="1132700"/>
            <a:ext cx="5038394" cy="2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4768250" y="4905400"/>
            <a:ext cx="3301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https://mode.com/blog/predicting-and-preventing-churn/</a:t>
            </a:r>
            <a:endParaRPr sz="7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subTitle" idx="1"/>
          </p:nvPr>
        </p:nvSpPr>
        <p:spPr>
          <a:xfrm>
            <a:off x="4975725" y="2243975"/>
            <a:ext cx="4036200" cy="19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 b="1"/>
              <a:t>CAC (Customer Acquisition Cost)</a:t>
            </a:r>
            <a:r>
              <a:rPr lang="en"/>
              <a:t> in the Telecom industry for American companies is </a:t>
            </a:r>
            <a:r>
              <a:rPr lang="en" b="1"/>
              <a:t>$315</a:t>
            </a:r>
            <a:r>
              <a:rPr lang="en"/>
              <a:t> (</a:t>
            </a:r>
            <a:r>
              <a:rPr lang="en" sz="1300"/>
              <a:t>one of the most expensive industries when it comes to CAC</a:t>
            </a:r>
            <a:r>
              <a:rPr lang="en"/>
              <a:t>).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Data from 36 mobile CSPs across 24 countries shows annual churn rates can range anywhere from </a:t>
            </a:r>
            <a:r>
              <a:rPr lang="en" b="1"/>
              <a:t>14% to 75%.</a:t>
            </a:r>
            <a:endParaRPr b="1"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4975724" y="463300"/>
            <a:ext cx="34569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 t="7154" b="7163"/>
          <a:stretch/>
        </p:blipFill>
        <p:spPr>
          <a:xfrm>
            <a:off x="-270150" y="1132700"/>
            <a:ext cx="5038394" cy="2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02" name="Google Shape;302;p40"/>
          <p:cNvSpPr txBox="1"/>
          <p:nvPr/>
        </p:nvSpPr>
        <p:spPr>
          <a:xfrm>
            <a:off x="4554525" y="4900175"/>
            <a:ext cx="453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naheim"/>
                <a:ea typeface="Anaheim"/>
                <a:cs typeface="Anaheim"/>
                <a:sym typeface="Anaheim"/>
              </a:rPr>
              <a:t>Source</a:t>
            </a:r>
            <a:r>
              <a:rPr lang="en" sz="900">
                <a:latin typeface="Anaheim"/>
                <a:ea typeface="Anaheim"/>
                <a:cs typeface="Anaheim"/>
                <a:sym typeface="Anaheim"/>
              </a:rPr>
              <a:t>: </a:t>
            </a:r>
            <a:r>
              <a:rPr lang="en" sz="7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https://www.forbes.com/sites/forbestechcouncil/2020/10/30/acquiring-subscribers-is-only-half-the-battle/</a:t>
            </a:r>
            <a:endParaRPr sz="7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 amt="46000"/>
          </a:blip>
          <a:srcRect t="7834" b="783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/>
          <p:nvPr/>
        </p:nvSpPr>
        <p:spPr>
          <a:xfrm>
            <a:off x="0" y="-1600"/>
            <a:ext cx="91440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 idx="2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1" name="Google Shape;311;p41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312" name="Google Shape;312;p4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4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cxnSp>
        <p:nvCxnSpPr>
          <p:cNvPr id="320" name="Google Shape;320;p42"/>
          <p:cNvCxnSpPr/>
          <p:nvPr/>
        </p:nvCxnSpPr>
        <p:spPr>
          <a:xfrm>
            <a:off x="2503975" y="1329425"/>
            <a:ext cx="0" cy="8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2"/>
          <p:cNvCxnSpPr/>
          <p:nvPr/>
        </p:nvCxnSpPr>
        <p:spPr>
          <a:xfrm>
            <a:off x="2503975" y="2431025"/>
            <a:ext cx="0" cy="8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2"/>
          <p:cNvCxnSpPr/>
          <p:nvPr/>
        </p:nvCxnSpPr>
        <p:spPr>
          <a:xfrm>
            <a:off x="2494625" y="3513979"/>
            <a:ext cx="0" cy="8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42"/>
          <p:cNvSpPr/>
          <p:nvPr/>
        </p:nvSpPr>
        <p:spPr>
          <a:xfrm>
            <a:off x="2652425" y="1533475"/>
            <a:ext cx="238800" cy="2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652425" y="2604750"/>
            <a:ext cx="238800" cy="23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2652425" y="3746500"/>
            <a:ext cx="238800" cy="2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4294967295"/>
          </p:nvPr>
        </p:nvSpPr>
        <p:spPr>
          <a:xfrm>
            <a:off x="1264077" y="1329325"/>
            <a:ext cx="1230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subTitle" idx="4294967295"/>
          </p:nvPr>
        </p:nvSpPr>
        <p:spPr>
          <a:xfrm>
            <a:off x="3039679" y="1481825"/>
            <a:ext cx="5198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Predict churn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4294967295"/>
          </p:nvPr>
        </p:nvSpPr>
        <p:spPr>
          <a:xfrm>
            <a:off x="948050" y="2396125"/>
            <a:ext cx="1546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subTitle" idx="4294967295"/>
          </p:nvPr>
        </p:nvSpPr>
        <p:spPr>
          <a:xfrm>
            <a:off x="3039679" y="2548625"/>
            <a:ext cx="5198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Improve strategic targeting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4294967295"/>
          </p:nvPr>
        </p:nvSpPr>
        <p:spPr>
          <a:xfrm>
            <a:off x="1264077" y="3539125"/>
            <a:ext cx="1230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subTitle" idx="4294967295"/>
          </p:nvPr>
        </p:nvSpPr>
        <p:spPr>
          <a:xfrm>
            <a:off x="3039679" y="3691625"/>
            <a:ext cx="51987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Improve retention action based on customer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CHURN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subTitle" idx="4294967295"/>
          </p:nvPr>
        </p:nvSpPr>
        <p:spPr>
          <a:xfrm>
            <a:off x="370502" y="1179250"/>
            <a:ext cx="1230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782350" y="1781450"/>
            <a:ext cx="79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40" name="Google Shape;340;p43"/>
          <p:cNvGrpSpPr/>
          <p:nvPr/>
        </p:nvGrpSpPr>
        <p:grpSpPr>
          <a:xfrm>
            <a:off x="7315200" y="2295575"/>
            <a:ext cx="1828800" cy="2847950"/>
            <a:chOff x="3657600" y="2295575"/>
            <a:chExt cx="1828800" cy="2847950"/>
          </a:xfrm>
        </p:grpSpPr>
        <p:sp>
          <p:nvSpPr>
            <p:cNvPr id="341" name="Google Shape;341;p4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3"/>
            <p:cNvSpPr txBox="1"/>
            <p:nvPr/>
          </p:nvSpPr>
          <p:spPr>
            <a:xfrm>
              <a:off x="3760350" y="2967775"/>
              <a:ext cx="16233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Based on the models, it is possible to </a:t>
              </a: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perceive key features 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that </a:t>
              </a: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impact the churning 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of the customer; 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Insights and </a:t>
              </a: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recommendations 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gathered based on these features.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Google Shape;344;p43"/>
          <p:cNvGrpSpPr/>
          <p:nvPr/>
        </p:nvGrpSpPr>
        <p:grpSpPr>
          <a:xfrm>
            <a:off x="5486400" y="2295575"/>
            <a:ext cx="1828800" cy="2847950"/>
            <a:chOff x="3657600" y="2295575"/>
            <a:chExt cx="1828800" cy="2847950"/>
          </a:xfrm>
        </p:grpSpPr>
        <p:sp>
          <p:nvSpPr>
            <p:cNvPr id="345" name="Google Shape;345;p4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43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348" name="Google Shape;348;p43"/>
            <p:cNvSpPr txBox="1"/>
            <p:nvPr/>
          </p:nvSpPr>
          <p:spPr>
            <a:xfrm>
              <a:off x="3793613" y="3050050"/>
              <a:ext cx="15900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Multiple models 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were built.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Model evaluation based on </a:t>
              </a: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precision 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recall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" name="Google Shape;349;p43"/>
          <p:cNvGrpSpPr/>
          <p:nvPr/>
        </p:nvGrpSpPr>
        <p:grpSpPr>
          <a:xfrm>
            <a:off x="3657600" y="2295575"/>
            <a:ext cx="1828800" cy="2847950"/>
            <a:chOff x="3657600" y="2295575"/>
            <a:chExt cx="1828800" cy="2847950"/>
          </a:xfrm>
        </p:grpSpPr>
        <p:sp>
          <p:nvSpPr>
            <p:cNvPr id="350" name="Google Shape;350;p43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3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2" name="Google Shape;352;p43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353" name="Google Shape;353;p43"/>
            <p:cNvSpPr txBox="1"/>
            <p:nvPr/>
          </p:nvSpPr>
          <p:spPr>
            <a:xfrm>
              <a:off x="3745425" y="2875700"/>
              <a:ext cx="17262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No missing values</a:t>
              </a: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;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Possible outliers were not removed (customers with more services and certain contract types have higher fees associated;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Train/Test split | 80/20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43"/>
          <p:cNvGrpSpPr/>
          <p:nvPr/>
        </p:nvGrpSpPr>
        <p:grpSpPr>
          <a:xfrm>
            <a:off x="0" y="2295575"/>
            <a:ext cx="1828800" cy="2847950"/>
            <a:chOff x="0" y="2295575"/>
            <a:chExt cx="1828800" cy="2847950"/>
          </a:xfrm>
        </p:grpSpPr>
        <p:sp>
          <p:nvSpPr>
            <p:cNvPr id="355" name="Google Shape;355;p43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0" y="2295575"/>
              <a:ext cx="1828800" cy="53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3"/>
            <p:cNvSpPr txBox="1"/>
            <p:nvPr/>
          </p:nvSpPr>
          <p:spPr>
            <a:xfrm>
              <a:off x="129450" y="3050050"/>
              <a:ext cx="1623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is Churn and how does it affect the Telecom Service Providers?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are the features that have the most impact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on customer churning?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43"/>
            <p:cNvSpPr txBox="1"/>
            <p:nvPr/>
          </p:nvSpPr>
          <p:spPr>
            <a:xfrm>
              <a:off x="129450" y="2441100"/>
              <a:ext cx="1623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Business Understanding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9" name="Google Shape;359;p43"/>
            <p:cNvCxnSpPr/>
            <p:nvPr/>
          </p:nvCxnSpPr>
          <p:spPr>
            <a:xfrm>
              <a:off x="18288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60" name="Google Shape;360;p43"/>
          <p:cNvSpPr txBox="1"/>
          <p:nvPr/>
        </p:nvSpPr>
        <p:spPr>
          <a:xfrm>
            <a:off x="2039100" y="2441550"/>
            <a:ext cx="1408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Data Understanding</a:t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3978913" y="2441550"/>
            <a:ext cx="16233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6026175" y="2441550"/>
            <a:ext cx="1186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Modeling &amp; Evaluation</a:t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7483325" y="2313900"/>
            <a:ext cx="17262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Insights &amp; Recommendations</a:t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" name="Google Shape;364;p43"/>
          <p:cNvGrpSpPr/>
          <p:nvPr/>
        </p:nvGrpSpPr>
        <p:grpSpPr>
          <a:xfrm>
            <a:off x="1828800" y="2295575"/>
            <a:ext cx="1828800" cy="2847950"/>
            <a:chOff x="0" y="2295575"/>
            <a:chExt cx="1828800" cy="2847950"/>
          </a:xfrm>
        </p:grpSpPr>
        <p:sp>
          <p:nvSpPr>
            <p:cNvPr id="365" name="Google Shape;365;p43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0" y="2295575"/>
              <a:ext cx="1828800" cy="53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3"/>
            <p:cNvSpPr txBox="1"/>
            <p:nvPr/>
          </p:nvSpPr>
          <p:spPr>
            <a:xfrm>
              <a:off x="80800" y="3050050"/>
              <a:ext cx="1623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Telecom Churn dataset which contains </a:t>
              </a: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multiple customer features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such as gender, if the customer has dependents, what type of service or contract and churn.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8" name="Google Shape;368;p43"/>
            <p:cNvCxnSpPr/>
            <p:nvPr/>
          </p:nvCxnSpPr>
          <p:spPr>
            <a:xfrm>
              <a:off x="18288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69" name="Google Shape;369;p43"/>
          <p:cNvSpPr txBox="1"/>
          <p:nvPr/>
        </p:nvSpPr>
        <p:spPr>
          <a:xfrm>
            <a:off x="3619525" y="1549550"/>
            <a:ext cx="24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Number of Observations: 5986</a:t>
            </a:r>
            <a:endParaRPr sz="10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rting a Company in Korea by Slidesgo">
  <a:themeElements>
    <a:clrScheme name="Simple Light">
      <a:dk1>
        <a:srgbClr val="212121"/>
      </a:dk1>
      <a:lt1>
        <a:srgbClr val="FFFFFF"/>
      </a:lt1>
      <a:dk2>
        <a:srgbClr val="C1A480"/>
      </a:dk2>
      <a:lt2>
        <a:srgbClr val="F3F4ED"/>
      </a:lt2>
      <a:accent1>
        <a:srgbClr val="4E4E4E"/>
      </a:accent1>
      <a:accent2>
        <a:srgbClr val="D3C1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On-screen Show (16:9)</PresentationFormat>
  <Paragraphs>172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Russo One</vt:lpstr>
      <vt:lpstr>Roboto</vt:lpstr>
      <vt:lpstr>Bebas Neue</vt:lpstr>
      <vt:lpstr>Open Sans</vt:lpstr>
      <vt:lpstr>Roboto Condensed Light</vt:lpstr>
      <vt:lpstr>Anaheim</vt:lpstr>
      <vt:lpstr>Black Ops One</vt:lpstr>
      <vt:lpstr>Arial</vt:lpstr>
      <vt:lpstr>Marcellus</vt:lpstr>
      <vt:lpstr>Josefin Sans</vt:lpstr>
      <vt:lpstr>Starting a Company in Korea by Slidesgo</vt:lpstr>
      <vt:lpstr>GROUP CHALLENGE</vt:lpstr>
      <vt:lpstr>TABLE OF CONTENTS</vt:lpstr>
      <vt:lpstr>CHALLENGE OVERVIEW</vt:lpstr>
      <vt:lpstr>THE CHALLENGE</vt:lpstr>
      <vt:lpstr>THE CHALLENGE</vt:lpstr>
      <vt:lpstr>THE CHALLENGE</vt:lpstr>
      <vt:lpstr>OBJECTIVES</vt:lpstr>
      <vt:lpstr>OBJECTIVES </vt:lpstr>
      <vt:lpstr>PREDICT CHURN</vt:lpstr>
      <vt:lpstr>FEATURES &amp; MODELLING</vt:lpstr>
      <vt:lpstr>SOME OF THE FEATURES</vt:lpstr>
      <vt:lpstr>SOME OF THE FEATURES</vt:lpstr>
      <vt:lpstr>PowerPoint Presentation</vt:lpstr>
      <vt:lpstr>PowerPoint Presentation</vt:lpstr>
      <vt:lpstr>PowerPoint Presentation</vt:lpstr>
      <vt:lpstr>Logistic Regression Model</vt:lpstr>
      <vt:lpstr>INSIGHTS &amp; RECOMMENDATIONS</vt:lpstr>
      <vt:lpstr>RECOMMENDATIONS</vt:lpstr>
      <vt:lpstr>Explainable ML</vt:lpstr>
      <vt:lpstr> Global Interpretation Based on 1000 samples</vt:lpstr>
      <vt:lpstr>Global: Top 2 feature correlations with shapval</vt:lpstr>
      <vt:lpstr>Local Interpretation: loyal</vt:lpstr>
      <vt:lpstr>Local Interpretation: leaver</vt:lpstr>
      <vt:lpstr>Survival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CHALLENGE</dc:title>
  <cp:lastModifiedBy>Ling Khor</cp:lastModifiedBy>
  <cp:revision>1</cp:revision>
  <dcterms:modified xsi:type="dcterms:W3CDTF">2022-11-14T15:19:10Z</dcterms:modified>
</cp:coreProperties>
</file>